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re CoolJazz Bold" panose="020B0604020202020204" charset="-127"/>
      <p:regular r:id="rId15"/>
    </p:embeddedFont>
    <p:embeddedFont>
      <p:font typeface="Canva Sans" panose="020B0604020202020204" charset="0"/>
      <p:regular r:id="rId16"/>
    </p:embeddedFont>
    <p:embeddedFont>
      <p:font typeface="Cosmic Octo Bold" panose="020B0604020202020204" charset="0"/>
      <p:regular r:id="rId17"/>
    </p:embeddedFont>
    <p:embeddedFont>
      <p:font typeface="Cosmic Octo Heavy" panose="020B0604020202020204" charset="0"/>
      <p:regular r:id="rId18"/>
    </p:embeddedFont>
    <p:embeddedFont>
      <p:font typeface="DM Sans" pitchFamily="2" charset="0"/>
      <p:regular r:id="rId19"/>
    </p:embeddedFont>
    <p:embeddedFont>
      <p:font typeface="DM Sans Bold" charset="0"/>
      <p:regular r:id="rId20"/>
    </p:embeddedFont>
    <p:embeddedFont>
      <p:font typeface="Glacial Indifference" panose="020B0604020202020204" charset="0"/>
      <p:regular r:id="rId21"/>
    </p:embeddedFont>
    <p:embeddedFont>
      <p:font typeface="Libre Baskerville" panose="02000000000000000000" pitchFamily="2" charset="0"/>
      <p:regular r:id="rId22"/>
    </p:embeddedFont>
    <p:embeddedFont>
      <p:font typeface="Libre Baskerville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Pathways can be deleted to match the offerings at your site.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onestop.org/Videos/CareerVideos/career-videos.aspx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lkids.org/wp-content/uploads/2024/03/CalKIDS-Program-Fast-Facts.pdf" TargetMode="External"/><Relationship Id="rId5" Type="http://schemas.openxmlformats.org/officeDocument/2006/relationships/image" Target="../media/image28.svg"/><Relationship Id="rId10" Type="http://schemas.openxmlformats.org/officeDocument/2006/relationships/hyperlink" Target="https://calkids.org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lstate.edu/attend/impaction-at-the-csu/Documents/ImpactedProgramsMatrix.pdf" TargetMode="External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hyperlink" Target="https://www.calstate.edu/apply/counselor-resources/Documents/First-time-Freshman-Supplemental-Admission-Factors-Summary.pdf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www.calstate.edu/apply/paying-for-college/Pages/fee-waiver.aspx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urrieta.k12.ca.us/Page/18080" TargetMode="External"/><Relationship Id="rId3" Type="http://schemas.openxmlformats.org/officeDocument/2006/relationships/image" Target="../media/image39.svg"/><Relationship Id="rId7" Type="http://schemas.openxmlformats.org/officeDocument/2006/relationships/hyperlink" Target="https://www.msjc.edu/free/index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lkids.org" TargetMode="External"/><Relationship Id="rId5" Type="http://schemas.openxmlformats.org/officeDocument/2006/relationships/hyperlink" Target="https://mygrantinfo.csac.ca.gov" TargetMode="External"/><Relationship Id="rId4" Type="http://schemas.openxmlformats.org/officeDocument/2006/relationships/hyperlink" Target="https://studentaid.gov" TargetMode="External"/><Relationship Id="rId9" Type="http://schemas.openxmlformats.org/officeDocument/2006/relationships/hyperlink" Target="https://www.v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5955" y="1675473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AA7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QR code goes here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-2068119" y="4646751"/>
            <a:ext cx="22424238" cy="6110605"/>
          </a:xfrm>
          <a:custGeom>
            <a:avLst/>
            <a:gdLst/>
            <a:ahLst/>
            <a:cxnLst/>
            <a:rect l="l" t="t" r="r" b="b"/>
            <a:pathLst>
              <a:path w="22424238" h="6110605">
                <a:moveTo>
                  <a:pt x="0" y="0"/>
                </a:moveTo>
                <a:lnTo>
                  <a:pt x="22424238" y="0"/>
                </a:lnTo>
                <a:lnTo>
                  <a:pt x="22424238" y="6110605"/>
                </a:lnTo>
                <a:lnTo>
                  <a:pt x="0" y="6110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49565" y="8948330"/>
            <a:ext cx="3233633" cy="3618051"/>
          </a:xfrm>
          <a:custGeom>
            <a:avLst/>
            <a:gdLst/>
            <a:ahLst/>
            <a:cxnLst/>
            <a:rect l="l" t="t" r="r" b="b"/>
            <a:pathLst>
              <a:path w="3233633" h="3618051">
                <a:moveTo>
                  <a:pt x="0" y="0"/>
                </a:moveTo>
                <a:lnTo>
                  <a:pt x="3233633" y="0"/>
                </a:lnTo>
                <a:lnTo>
                  <a:pt x="3233633" y="3618051"/>
                </a:lnTo>
                <a:lnTo>
                  <a:pt x="0" y="3618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46935" y="1846671"/>
            <a:ext cx="2824139" cy="2743705"/>
          </a:xfrm>
          <a:custGeom>
            <a:avLst/>
            <a:gdLst/>
            <a:ahLst/>
            <a:cxnLst/>
            <a:rect l="l" t="t" r="r" b="b"/>
            <a:pathLst>
              <a:path w="2824139" h="2743705">
                <a:moveTo>
                  <a:pt x="0" y="0"/>
                </a:moveTo>
                <a:lnTo>
                  <a:pt x="2824139" y="0"/>
                </a:lnTo>
                <a:lnTo>
                  <a:pt x="2824139" y="2743705"/>
                </a:lnTo>
                <a:lnTo>
                  <a:pt x="0" y="2743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64799" y="170917"/>
            <a:ext cx="13758402" cy="1504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8"/>
              </a:lnSpc>
            </a:pPr>
            <a:r>
              <a:rPr lang="en-US" sz="10207" b="1">
                <a:solidFill>
                  <a:srgbClr val="2A5E49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Class of 2027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6455" y="484614"/>
            <a:ext cx="13952479" cy="6848709"/>
          </a:xfrm>
          <a:custGeom>
            <a:avLst/>
            <a:gdLst/>
            <a:ahLst/>
            <a:cxnLst/>
            <a:rect l="l" t="t" r="r" b="b"/>
            <a:pathLst>
              <a:path w="13952479" h="6848709">
                <a:moveTo>
                  <a:pt x="0" y="0"/>
                </a:moveTo>
                <a:lnTo>
                  <a:pt x="13952478" y="0"/>
                </a:lnTo>
                <a:lnTo>
                  <a:pt x="13952478" y="6848709"/>
                </a:lnTo>
                <a:lnTo>
                  <a:pt x="0" y="68487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r="-15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04415" y="6748442"/>
            <a:ext cx="9783585" cy="5723766"/>
          </a:xfrm>
          <a:custGeom>
            <a:avLst/>
            <a:gdLst/>
            <a:ahLst/>
            <a:cxnLst/>
            <a:rect l="l" t="t" r="r" b="b"/>
            <a:pathLst>
              <a:path w="9783585" h="5723766">
                <a:moveTo>
                  <a:pt x="0" y="0"/>
                </a:moveTo>
                <a:lnTo>
                  <a:pt x="9783585" y="0"/>
                </a:lnTo>
                <a:lnTo>
                  <a:pt x="9783585" y="5723766"/>
                </a:lnTo>
                <a:lnTo>
                  <a:pt x="0" y="5723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7485" y="6850146"/>
            <a:ext cx="9609743" cy="5622062"/>
          </a:xfrm>
          <a:custGeom>
            <a:avLst/>
            <a:gdLst/>
            <a:ahLst/>
            <a:cxnLst/>
            <a:rect l="l" t="t" r="r" b="b"/>
            <a:pathLst>
              <a:path w="9609743" h="5622062">
                <a:moveTo>
                  <a:pt x="9609743" y="0"/>
                </a:moveTo>
                <a:lnTo>
                  <a:pt x="0" y="0"/>
                </a:lnTo>
                <a:lnTo>
                  <a:pt x="0" y="5622062"/>
                </a:lnTo>
                <a:lnTo>
                  <a:pt x="9609743" y="5622062"/>
                </a:lnTo>
                <a:lnTo>
                  <a:pt x="9609743" y="0"/>
                </a:lnTo>
                <a:close/>
              </a:path>
            </a:pathLst>
          </a:custGeom>
          <a:blipFill>
            <a:blip r:embed="rId3"/>
            <a:stretch>
              <a:fillRect r="-93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9330" y="9148528"/>
            <a:ext cx="3233633" cy="3618051"/>
          </a:xfrm>
          <a:custGeom>
            <a:avLst/>
            <a:gdLst/>
            <a:ahLst/>
            <a:cxnLst/>
            <a:rect l="l" t="t" r="r" b="b"/>
            <a:pathLst>
              <a:path w="3233633" h="3618051">
                <a:moveTo>
                  <a:pt x="0" y="0"/>
                </a:moveTo>
                <a:lnTo>
                  <a:pt x="3233633" y="0"/>
                </a:lnTo>
                <a:lnTo>
                  <a:pt x="3233633" y="3618051"/>
                </a:lnTo>
                <a:lnTo>
                  <a:pt x="0" y="3618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3859" y="2057400"/>
            <a:ext cx="8860942" cy="8229600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71129"/>
            <a:ext cx="14375595" cy="122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52"/>
              </a:lnSpc>
            </a:pPr>
            <a:r>
              <a:rPr lang="en-US" sz="8306" b="1">
                <a:solidFill>
                  <a:srgbClr val="2A5E49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Career search tool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3204" y="1800611"/>
            <a:ext cx="12266017" cy="156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Login to your California Colleges Account (Californiacolleges.edu)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Login information</a:t>
            </a:r>
          </a:p>
          <a:p>
            <a:pPr marL="1165860" lvl="2" indent="-388620" algn="l">
              <a:lnSpc>
                <a:spcPts val="3104"/>
              </a:lnSpc>
              <a:buFont typeface="Arial"/>
              <a:buChar char="⚬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Username: Your 9-digit ID@MVUSD.org</a:t>
            </a:r>
          </a:p>
          <a:p>
            <a:pPr marL="1165860" lvl="2" indent="-388620" algn="l">
              <a:lnSpc>
                <a:spcPts val="3104"/>
              </a:lnSpc>
              <a:buFont typeface="Arial"/>
              <a:buChar char="⚬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Password: Previously created by you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3204" y="4558665"/>
            <a:ext cx="9170655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104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Explore careers that match your interests. Find careers by using the keyword search or the Industry and Bright Outlook filters.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204" y="3574124"/>
            <a:ext cx="9170655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Click the Career Tab at the top of the page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Click Career Search Tool (Under Career Options)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3204" y="5937885"/>
            <a:ext cx="9170655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</a:rPr>
              <a:t>You must like/heart 3 careers that you are interested in.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3204" y="7035395"/>
            <a:ext cx="9170655" cy="373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Once you select 3 or more, explore and compare the careers. Also click on the career titles to learn more about that career and the required postsecondary coursework.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1955"/>
              </a:lnSpc>
            </a:pPr>
            <a:r>
              <a:rPr lang="en-US" sz="1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Resources for further information and research:</a:t>
            </a:r>
          </a:p>
          <a:p>
            <a:pPr algn="l">
              <a:lnSpc>
                <a:spcPts val="1955"/>
              </a:lnSpc>
            </a:pPr>
            <a:r>
              <a:rPr lang="en-US" sz="1700" u="sng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  <a:hlinkClick r:id="rId3" tooltip="https://www.careeronestop.org/Videos/CareerVideos/career-videos.aspx"/>
              </a:rPr>
              <a:t>Career videos and training information</a:t>
            </a:r>
          </a:p>
          <a:p>
            <a:pPr algn="l">
              <a:lnSpc>
                <a:spcPts val="1955"/>
              </a:lnSpc>
            </a:pPr>
            <a:endParaRPr lang="en-US" sz="1700" u="sng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  <a:hlinkClick r:id="rId3" tooltip="https://www.careeronestop.org/Videos/CareerVideos/career-videos.aspx"/>
            </a:endParaRPr>
          </a:p>
          <a:p>
            <a:pPr algn="l">
              <a:lnSpc>
                <a:spcPts val="1955"/>
              </a:lnSpc>
            </a:pPr>
            <a:r>
              <a:rPr lang="en-US" sz="1700" u="sng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https://www.onetonline.org/</a:t>
            </a:r>
          </a:p>
          <a:p>
            <a:pPr algn="l">
              <a:lnSpc>
                <a:spcPts val="3104"/>
              </a:lnSpc>
            </a:pPr>
            <a:endParaRPr lang="en-US" sz="1700" u="sng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104"/>
              </a:lnSpc>
              <a:spcBef>
                <a:spcPct val="0"/>
              </a:spcBef>
            </a:pPr>
            <a:endParaRPr lang="en-US" sz="1700" u="sng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8119" y="4646751"/>
            <a:ext cx="22424238" cy="6110605"/>
          </a:xfrm>
          <a:custGeom>
            <a:avLst/>
            <a:gdLst/>
            <a:ahLst/>
            <a:cxnLst/>
            <a:rect l="l" t="t" r="r" b="b"/>
            <a:pathLst>
              <a:path w="22424238" h="6110605">
                <a:moveTo>
                  <a:pt x="0" y="0"/>
                </a:moveTo>
                <a:lnTo>
                  <a:pt x="22424238" y="0"/>
                </a:lnTo>
                <a:lnTo>
                  <a:pt x="22424238" y="6110605"/>
                </a:lnTo>
                <a:lnTo>
                  <a:pt x="0" y="6110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97038" y="8722733"/>
            <a:ext cx="1953343" cy="3457244"/>
          </a:xfrm>
          <a:custGeom>
            <a:avLst/>
            <a:gdLst/>
            <a:ahLst/>
            <a:cxnLst/>
            <a:rect l="l" t="t" r="r" b="b"/>
            <a:pathLst>
              <a:path w="1953343" h="3457244">
                <a:moveTo>
                  <a:pt x="0" y="0"/>
                </a:moveTo>
                <a:lnTo>
                  <a:pt x="1953343" y="0"/>
                </a:lnTo>
                <a:lnTo>
                  <a:pt x="1953343" y="3457245"/>
                </a:lnTo>
                <a:lnTo>
                  <a:pt x="0" y="3457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004837" y="1028700"/>
            <a:ext cx="3086100" cy="30861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AA7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QR code goes here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3103486" y="1131920"/>
            <a:ext cx="2888802" cy="2879660"/>
          </a:xfrm>
          <a:custGeom>
            <a:avLst/>
            <a:gdLst/>
            <a:ahLst/>
            <a:cxnLst/>
            <a:rect l="l" t="t" r="r" b="b"/>
            <a:pathLst>
              <a:path w="2888802" h="2879660">
                <a:moveTo>
                  <a:pt x="0" y="0"/>
                </a:moveTo>
                <a:lnTo>
                  <a:pt x="2888803" y="0"/>
                </a:lnTo>
                <a:lnTo>
                  <a:pt x="2888803" y="2879660"/>
                </a:lnTo>
                <a:lnTo>
                  <a:pt x="0" y="2879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753564" y="968526"/>
            <a:ext cx="13758402" cy="29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8"/>
              </a:lnSpc>
            </a:pPr>
            <a:r>
              <a:rPr lang="en-US" sz="10207" b="1">
                <a:solidFill>
                  <a:srgbClr val="2A5E49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Thank You for listening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6381" y="6227830"/>
            <a:ext cx="19769728" cy="4678836"/>
          </a:xfrm>
          <a:custGeom>
            <a:avLst/>
            <a:gdLst/>
            <a:ahLst/>
            <a:cxnLst/>
            <a:rect l="l" t="t" r="r" b="b"/>
            <a:pathLst>
              <a:path w="19769728" h="4678836">
                <a:moveTo>
                  <a:pt x="0" y="0"/>
                </a:moveTo>
                <a:lnTo>
                  <a:pt x="19769728" y="0"/>
                </a:lnTo>
                <a:lnTo>
                  <a:pt x="19769728" y="4678836"/>
                </a:lnTo>
                <a:lnTo>
                  <a:pt x="0" y="4678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57146" y="2618222"/>
            <a:ext cx="1413494" cy="141349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593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35456" y="2618222"/>
            <a:ext cx="1413494" cy="14134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593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17360" y="2618222"/>
            <a:ext cx="1413494" cy="14134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593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945650" y="6618355"/>
            <a:ext cx="3754755" cy="4114800"/>
          </a:xfrm>
          <a:custGeom>
            <a:avLst/>
            <a:gdLst/>
            <a:ahLst/>
            <a:cxnLst/>
            <a:rect l="l" t="t" r="r" b="b"/>
            <a:pathLst>
              <a:path w="3754755" h="4114800">
                <a:moveTo>
                  <a:pt x="0" y="0"/>
                </a:moveTo>
                <a:lnTo>
                  <a:pt x="3754755" y="0"/>
                </a:lnTo>
                <a:lnTo>
                  <a:pt x="3754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192025" y="1066800"/>
            <a:ext cx="13903951" cy="122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2"/>
              </a:lnSpc>
            </a:pPr>
            <a:r>
              <a:rPr lang="en-US" sz="8306" b="1">
                <a:solidFill>
                  <a:srgbClr val="2A5E49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Learning Targets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6803" y="4267585"/>
            <a:ext cx="4534179" cy="196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The students should be able to identify the career and college advancement opportunities on Campus and be involved in at least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75113" y="4267585"/>
            <a:ext cx="4534179" cy="196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The students should have an academic plan with 7 courses listed (TA and Early release included pending form submission)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57018" y="4072323"/>
            <a:ext cx="4534179" cy="235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The students should be aware of their graduation and A-G status. </a:t>
            </a:r>
          </a:p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IE: Summer school, Credit recovery, Community 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24377" y="2936309"/>
            <a:ext cx="1679032" cy="79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5362" b="1">
                <a:solidFill>
                  <a:srgbClr val="FFFFFF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02687" y="2936309"/>
            <a:ext cx="1679032" cy="79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5362" b="1">
                <a:solidFill>
                  <a:srgbClr val="FFFFFF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84591" y="2936309"/>
            <a:ext cx="1679032" cy="79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5362" b="1">
                <a:solidFill>
                  <a:srgbClr val="FFFFFF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224146" y="2947988"/>
          <a:ext cx="8214215" cy="4391025"/>
        </p:xfrm>
        <a:graphic>
          <a:graphicData uri="http://schemas.openxmlformats.org/drawingml/2006/table">
            <a:tbl>
              <a:tblPr/>
              <a:tblGrid>
                <a:gridCol w="200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5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019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1">
                          <a:solidFill>
                            <a:srgbClr val="000000"/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David Carrillo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Serves students with the last names that start with A-D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AB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662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1">
                          <a:solidFill>
                            <a:srgbClr val="000000"/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Amanda Pesavento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Serves students with the last names that start with E-Loo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AB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662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Connie Rho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Serves students with the last names that start with Lop-Re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AB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662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1">
                          <a:solidFill>
                            <a:srgbClr val="000000"/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Kesha Andrews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Serves students with the last names that start with Rf-Z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AB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019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1">
                          <a:solidFill>
                            <a:srgbClr val="000000"/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Lisa Amstutz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B5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Serves students who are enrolled in our AVID program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AB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0530760" y="2242874"/>
            <a:ext cx="4953118" cy="5801253"/>
          </a:xfrm>
          <a:custGeom>
            <a:avLst/>
            <a:gdLst/>
            <a:ahLst/>
            <a:cxnLst/>
            <a:rect l="l" t="t" r="r" b="b"/>
            <a:pathLst>
              <a:path w="4953118" h="5801253">
                <a:moveTo>
                  <a:pt x="0" y="0"/>
                </a:moveTo>
                <a:lnTo>
                  <a:pt x="4953118" y="0"/>
                </a:lnTo>
                <a:lnTo>
                  <a:pt x="4953118" y="5801252"/>
                </a:lnTo>
                <a:lnTo>
                  <a:pt x="0" y="580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16069" y="5420482"/>
            <a:ext cx="19304069" cy="6909248"/>
          </a:xfrm>
          <a:custGeom>
            <a:avLst/>
            <a:gdLst/>
            <a:ahLst/>
            <a:cxnLst/>
            <a:rect l="l" t="t" r="r" b="b"/>
            <a:pathLst>
              <a:path w="19304069" h="6909248">
                <a:moveTo>
                  <a:pt x="0" y="0"/>
                </a:moveTo>
                <a:lnTo>
                  <a:pt x="19304069" y="0"/>
                </a:lnTo>
                <a:lnTo>
                  <a:pt x="19304069" y="6909249"/>
                </a:lnTo>
                <a:lnTo>
                  <a:pt x="0" y="6909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71173" y="8875107"/>
            <a:ext cx="2324862" cy="4114800"/>
          </a:xfrm>
          <a:custGeom>
            <a:avLst/>
            <a:gdLst/>
            <a:ahLst/>
            <a:cxnLst/>
            <a:rect l="l" t="t" r="r" b="b"/>
            <a:pathLst>
              <a:path w="2324862" h="4114800">
                <a:moveTo>
                  <a:pt x="0" y="0"/>
                </a:moveTo>
                <a:lnTo>
                  <a:pt x="2324862" y="0"/>
                </a:lnTo>
                <a:lnTo>
                  <a:pt x="2324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50206" y="404608"/>
            <a:ext cx="18372616" cy="122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2"/>
              </a:lnSpc>
            </a:pPr>
            <a:r>
              <a:rPr lang="en-US" sz="8306" b="1">
                <a:solidFill>
                  <a:srgbClr val="2A5E49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Meet your counselor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37457" y="1572445"/>
            <a:ext cx="12613086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A5E4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Counselors will be calling you out to speak with you and about your post secondary goals, your academic plan, your transcript, your graduation status, and A-G requirements.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E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966" y="456820"/>
            <a:ext cx="5464836" cy="7071451"/>
          </a:xfrm>
          <a:custGeom>
            <a:avLst/>
            <a:gdLst/>
            <a:ahLst/>
            <a:cxnLst/>
            <a:rect l="l" t="t" r="r" b="b"/>
            <a:pathLst>
              <a:path w="5464836" h="7071451">
                <a:moveTo>
                  <a:pt x="0" y="0"/>
                </a:moveTo>
                <a:lnTo>
                  <a:pt x="5464836" y="0"/>
                </a:lnTo>
                <a:lnTo>
                  <a:pt x="5464836" y="7071452"/>
                </a:lnTo>
                <a:lnTo>
                  <a:pt x="0" y="7071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805250" y="491314"/>
            <a:ext cx="9109330" cy="7036958"/>
          </a:xfrm>
          <a:custGeom>
            <a:avLst/>
            <a:gdLst/>
            <a:ahLst/>
            <a:cxnLst/>
            <a:rect l="l" t="t" r="r" b="b"/>
            <a:pathLst>
              <a:path w="9109330" h="7036958">
                <a:moveTo>
                  <a:pt x="0" y="0"/>
                </a:moveTo>
                <a:lnTo>
                  <a:pt x="9109331" y="0"/>
                </a:lnTo>
                <a:lnTo>
                  <a:pt x="9109331" y="7036958"/>
                </a:lnTo>
                <a:lnTo>
                  <a:pt x="0" y="703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65813" y="4560241"/>
            <a:ext cx="4578187" cy="5936061"/>
          </a:xfrm>
          <a:custGeom>
            <a:avLst/>
            <a:gdLst/>
            <a:ahLst/>
            <a:cxnLst/>
            <a:rect l="l" t="t" r="r" b="b"/>
            <a:pathLst>
              <a:path w="4578187" h="5936061">
                <a:moveTo>
                  <a:pt x="0" y="0"/>
                </a:moveTo>
                <a:lnTo>
                  <a:pt x="4578187" y="0"/>
                </a:lnTo>
                <a:lnTo>
                  <a:pt x="4578187" y="5936061"/>
                </a:lnTo>
                <a:lnTo>
                  <a:pt x="0" y="593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3469" y="3497700"/>
            <a:ext cx="5160608" cy="6938632"/>
          </a:xfrm>
          <a:custGeom>
            <a:avLst/>
            <a:gdLst/>
            <a:ahLst/>
            <a:cxnLst/>
            <a:rect l="l" t="t" r="r" b="b"/>
            <a:pathLst>
              <a:path w="5160608" h="6938632">
                <a:moveTo>
                  <a:pt x="0" y="0"/>
                </a:moveTo>
                <a:lnTo>
                  <a:pt x="5160608" y="0"/>
                </a:lnTo>
                <a:lnTo>
                  <a:pt x="5160608" y="6938632"/>
                </a:lnTo>
                <a:lnTo>
                  <a:pt x="0" y="6938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13538"/>
            <a:ext cx="16230600" cy="195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2"/>
              </a:lnSpc>
            </a:pPr>
            <a:r>
              <a:rPr lang="en-US" sz="6706" b="1">
                <a:solidFill>
                  <a:srgbClr val="2A5E49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AP/ Dual/ Concurrent enrollment/ Articulation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3507" y="2380174"/>
            <a:ext cx="7224422" cy="781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4"/>
              </a:lnSpc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</a:rPr>
              <a:t>Advanced Placement (AP)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Year long college course graded on a 5.0 scale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Can earn college credit if you pass the AP exam with a  (3,4, or 5) 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The level of rigor reflects that of a collegiate level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You must stay in the AP course for at least 3 weeks and may only drop up to 6 weeks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Taught by an MVUSD instructor</a:t>
            </a:r>
          </a:p>
          <a:p>
            <a:pPr algn="l">
              <a:lnSpc>
                <a:spcPts val="3104"/>
              </a:lnSpc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</a:rPr>
              <a:t>Dual Enrollment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Semester long courses with 5 credits on 5.0 scale and 5 credits on a 4.0 scale per semester earning 10 credits through MVUSD per semester.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Will earn college credits when you pass the course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Taught by an MVUSD instructor</a:t>
            </a:r>
          </a:p>
          <a:p>
            <a:pPr algn="l">
              <a:lnSpc>
                <a:spcPts val="3104"/>
              </a:lnSpc>
              <a:spcBef>
                <a:spcPct val="0"/>
              </a:spcBef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063578" y="2380174"/>
            <a:ext cx="7224422" cy="820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4"/>
              </a:lnSpc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</a:rPr>
              <a:t>Concurrent Enrollment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Semester long courses that earn college credit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Previous ANNEX courses are only courses approved for MVUSD credit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Enrollment/ Orientation/ SPA form/ and registration are required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There are some mandatory fees per semester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College transcripts are still sent in college applications</a:t>
            </a:r>
          </a:p>
          <a:p>
            <a:pPr algn="l">
              <a:lnSpc>
                <a:spcPts val="3104"/>
              </a:lnSpc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</a:rPr>
              <a:t>Articulation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An MVUSD course that has an agreement with MSJC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If you earn an A or a B in the course and pass the final you will earn college credit</a:t>
            </a:r>
          </a:p>
          <a:p>
            <a:pPr marL="582930" lvl="1" indent="-291465" algn="l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Approved credit exam must be passed with a 70% or higher to earn credit in the form of a P or a letter grade in some circumstances</a:t>
            </a:r>
          </a:p>
          <a:p>
            <a:pPr algn="l">
              <a:lnSpc>
                <a:spcPts val="3104"/>
              </a:lnSpc>
              <a:spcBef>
                <a:spcPct val="0"/>
              </a:spcBef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50179" y="2057400"/>
            <a:ext cx="8044434" cy="8229600"/>
          </a:xfrm>
          <a:custGeom>
            <a:avLst/>
            <a:gdLst/>
            <a:ahLst/>
            <a:cxnLst/>
            <a:rect l="l" t="t" r="r" b="b"/>
            <a:pathLst>
              <a:path w="8044434" h="8229600">
                <a:moveTo>
                  <a:pt x="0" y="0"/>
                </a:moveTo>
                <a:lnTo>
                  <a:pt x="8044434" y="0"/>
                </a:lnTo>
                <a:lnTo>
                  <a:pt x="80444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813078"/>
            <a:ext cx="1997504" cy="2330422"/>
          </a:xfrm>
          <a:custGeom>
            <a:avLst/>
            <a:gdLst/>
            <a:ahLst/>
            <a:cxnLst/>
            <a:rect l="l" t="t" r="r" b="b"/>
            <a:pathLst>
              <a:path w="1997504" h="2330422">
                <a:moveTo>
                  <a:pt x="0" y="0"/>
                </a:moveTo>
                <a:lnTo>
                  <a:pt x="1997504" y="0"/>
                </a:lnTo>
                <a:lnTo>
                  <a:pt x="1997504" y="2330422"/>
                </a:lnTo>
                <a:lnTo>
                  <a:pt x="0" y="233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83668" y="2831466"/>
            <a:ext cx="2428362" cy="2726582"/>
          </a:xfrm>
          <a:custGeom>
            <a:avLst/>
            <a:gdLst/>
            <a:ahLst/>
            <a:cxnLst/>
            <a:rect l="l" t="t" r="r" b="b"/>
            <a:pathLst>
              <a:path w="2428362" h="2726582">
                <a:moveTo>
                  <a:pt x="0" y="0"/>
                </a:moveTo>
                <a:lnTo>
                  <a:pt x="2428362" y="0"/>
                </a:lnTo>
                <a:lnTo>
                  <a:pt x="2428362" y="2726582"/>
                </a:lnTo>
                <a:lnTo>
                  <a:pt x="0" y="2726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485" y="2918099"/>
            <a:ext cx="2021111" cy="2035445"/>
          </a:xfrm>
          <a:custGeom>
            <a:avLst/>
            <a:gdLst/>
            <a:ahLst/>
            <a:cxnLst/>
            <a:rect l="l" t="t" r="r" b="b"/>
            <a:pathLst>
              <a:path w="2021111" h="2035445">
                <a:moveTo>
                  <a:pt x="0" y="0"/>
                </a:moveTo>
                <a:lnTo>
                  <a:pt x="2021111" y="0"/>
                </a:lnTo>
                <a:lnTo>
                  <a:pt x="2021111" y="2035445"/>
                </a:lnTo>
                <a:lnTo>
                  <a:pt x="0" y="2035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91832" y="5388373"/>
            <a:ext cx="2091836" cy="2362210"/>
          </a:xfrm>
          <a:custGeom>
            <a:avLst/>
            <a:gdLst/>
            <a:ahLst/>
            <a:cxnLst/>
            <a:rect l="l" t="t" r="r" b="b"/>
            <a:pathLst>
              <a:path w="2091836" h="2362210">
                <a:moveTo>
                  <a:pt x="0" y="0"/>
                </a:moveTo>
                <a:lnTo>
                  <a:pt x="2091836" y="0"/>
                </a:lnTo>
                <a:lnTo>
                  <a:pt x="2091836" y="2362210"/>
                </a:lnTo>
                <a:lnTo>
                  <a:pt x="0" y="23622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969493" y="5218699"/>
            <a:ext cx="2547513" cy="2531884"/>
          </a:xfrm>
          <a:custGeom>
            <a:avLst/>
            <a:gdLst/>
            <a:ahLst/>
            <a:cxnLst/>
            <a:rect l="l" t="t" r="r" b="b"/>
            <a:pathLst>
              <a:path w="2547513" h="2531884">
                <a:moveTo>
                  <a:pt x="0" y="0"/>
                </a:moveTo>
                <a:lnTo>
                  <a:pt x="2547513" y="0"/>
                </a:lnTo>
                <a:lnTo>
                  <a:pt x="2547513" y="2531884"/>
                </a:lnTo>
                <a:lnTo>
                  <a:pt x="0" y="2531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4864" y="7750583"/>
            <a:ext cx="2285771" cy="2601569"/>
          </a:xfrm>
          <a:custGeom>
            <a:avLst/>
            <a:gdLst/>
            <a:ahLst/>
            <a:cxnLst/>
            <a:rect l="l" t="t" r="r" b="b"/>
            <a:pathLst>
              <a:path w="2285771" h="2601569">
                <a:moveTo>
                  <a:pt x="0" y="0"/>
                </a:moveTo>
                <a:lnTo>
                  <a:pt x="2285772" y="0"/>
                </a:lnTo>
                <a:lnTo>
                  <a:pt x="2285772" y="2601569"/>
                </a:lnTo>
                <a:lnTo>
                  <a:pt x="0" y="26015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0636" y="5380840"/>
            <a:ext cx="2428362" cy="2207602"/>
          </a:xfrm>
          <a:custGeom>
            <a:avLst/>
            <a:gdLst/>
            <a:ahLst/>
            <a:cxnLst/>
            <a:rect l="l" t="t" r="r" b="b"/>
            <a:pathLst>
              <a:path w="2428362" h="2207602">
                <a:moveTo>
                  <a:pt x="0" y="0"/>
                </a:moveTo>
                <a:lnTo>
                  <a:pt x="2428362" y="0"/>
                </a:lnTo>
                <a:lnTo>
                  <a:pt x="2428362" y="2207602"/>
                </a:lnTo>
                <a:lnTo>
                  <a:pt x="0" y="2207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63728" y="484103"/>
            <a:ext cx="11746701" cy="122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52"/>
              </a:lnSpc>
            </a:pPr>
            <a:r>
              <a:rPr lang="en-US" sz="8306" b="1">
                <a:solidFill>
                  <a:srgbClr val="2A5E49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CTE pathways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6801" y="1211577"/>
            <a:ext cx="6453613" cy="10312032"/>
          </a:xfrm>
          <a:custGeom>
            <a:avLst/>
            <a:gdLst/>
            <a:ahLst/>
            <a:cxnLst/>
            <a:rect l="l" t="t" r="r" b="b"/>
            <a:pathLst>
              <a:path w="6453613" h="10312032">
                <a:moveTo>
                  <a:pt x="0" y="0"/>
                </a:moveTo>
                <a:lnTo>
                  <a:pt x="6453613" y="0"/>
                </a:lnTo>
                <a:lnTo>
                  <a:pt x="6453613" y="10312032"/>
                </a:lnTo>
                <a:lnTo>
                  <a:pt x="0" y="10312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373100" y="1795548"/>
            <a:ext cx="5205395" cy="8651625"/>
          </a:xfrm>
          <a:custGeom>
            <a:avLst/>
            <a:gdLst/>
            <a:ahLst/>
            <a:cxnLst/>
            <a:rect l="l" t="t" r="r" b="b"/>
            <a:pathLst>
              <a:path w="5205395" h="8651625">
                <a:moveTo>
                  <a:pt x="5205395" y="0"/>
                </a:moveTo>
                <a:lnTo>
                  <a:pt x="0" y="0"/>
                </a:lnTo>
                <a:lnTo>
                  <a:pt x="0" y="8651625"/>
                </a:lnTo>
                <a:lnTo>
                  <a:pt x="5205395" y="8651625"/>
                </a:lnTo>
                <a:lnTo>
                  <a:pt x="5205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209549" y="2696727"/>
            <a:ext cx="8115300" cy="742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Up to $1500 for 3.4 Million School-Age Children:</a:t>
            </a:r>
          </a:p>
          <a:p>
            <a:pPr algn="ctr">
              <a:lnSpc>
                <a:spcPts val="3104"/>
              </a:lnSpc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582930" lvl="1" indent="-291465" algn="ctr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$500 Automatic Deposit: Eligible low-income public school students in grades 1-12.</a:t>
            </a:r>
          </a:p>
          <a:p>
            <a:pPr marL="582930" lvl="1" indent="-291465" algn="ctr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$500 Additional Deposit: Eligible low-income public school students in grades 1-12 identified as foster youth.</a:t>
            </a:r>
          </a:p>
          <a:p>
            <a:pPr marL="582930" lvl="1" indent="-291465" algn="ctr">
              <a:lnSpc>
                <a:spcPts val="3104"/>
              </a:lnSpc>
              <a:buFont typeface="Arial"/>
              <a:buChar char="•"/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$500 Additional Deposit: Eligible low-income public school students in grades 1-12 identified as homeless.</a:t>
            </a:r>
          </a:p>
          <a:p>
            <a:pPr algn="ctr">
              <a:lnSpc>
                <a:spcPts val="3104"/>
              </a:lnSpc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104"/>
              </a:lnSpc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104"/>
              </a:lnSpc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Claim your account at www.calkids.org</a:t>
            </a:r>
          </a:p>
          <a:p>
            <a:pPr algn="ctr">
              <a:lnSpc>
                <a:spcPts val="3104"/>
              </a:lnSpc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104"/>
              </a:lnSpc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104"/>
              </a:lnSpc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104"/>
              </a:lnSpc>
            </a:pPr>
            <a:endParaRPr lang="en-US" sz="2700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 u="sng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  <a:hlinkClick r:id="rId6" tooltip="https://calkids.org/wp-content/uploads/2024/03/CalKIDS-Program-Fast-Facts.pdf"/>
              </a:rPr>
              <a:t>Cal kids program fast facts</a:t>
            </a:r>
          </a:p>
          <a:p>
            <a:pPr algn="ctr">
              <a:lnSpc>
                <a:spcPts val="3104"/>
              </a:lnSpc>
              <a:spcBef>
                <a:spcPct val="0"/>
              </a:spcBef>
            </a:pPr>
            <a:endParaRPr lang="en-US" sz="2700" u="sng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  <a:hlinkClick r:id="rId6" tooltip="https://calkids.org/wp-content/uploads/2024/03/CalKIDS-Program-Fast-Facts.pdf"/>
            </a:endParaRPr>
          </a:p>
        </p:txBody>
      </p:sp>
      <p:sp>
        <p:nvSpPr>
          <p:cNvPr id="5" name="Freeform 5"/>
          <p:cNvSpPr/>
          <p:nvPr/>
        </p:nvSpPr>
        <p:spPr>
          <a:xfrm rot="2187022">
            <a:off x="3615656" y="-357082"/>
            <a:ext cx="2929471" cy="3137318"/>
          </a:xfrm>
          <a:custGeom>
            <a:avLst/>
            <a:gdLst/>
            <a:ahLst/>
            <a:cxnLst/>
            <a:rect l="l" t="t" r="r" b="b"/>
            <a:pathLst>
              <a:path w="2929471" h="3137318">
                <a:moveTo>
                  <a:pt x="0" y="0"/>
                </a:moveTo>
                <a:lnTo>
                  <a:pt x="2929470" y="0"/>
                </a:lnTo>
                <a:lnTo>
                  <a:pt x="2929470" y="3137318"/>
                </a:lnTo>
                <a:lnTo>
                  <a:pt x="0" y="3137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59201" y="7893156"/>
            <a:ext cx="6615996" cy="1252941"/>
          </a:xfrm>
          <a:custGeom>
            <a:avLst/>
            <a:gdLst/>
            <a:ahLst/>
            <a:cxnLst/>
            <a:rect l="l" t="t" r="r" b="b"/>
            <a:pathLst>
              <a:path w="6615996" h="1252941">
                <a:moveTo>
                  <a:pt x="0" y="0"/>
                </a:moveTo>
                <a:lnTo>
                  <a:pt x="6615995" y="0"/>
                </a:lnTo>
                <a:lnTo>
                  <a:pt x="6615995" y="1252941"/>
                </a:lnTo>
                <a:lnTo>
                  <a:pt x="0" y="12529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493047" y="1249677"/>
            <a:ext cx="9548303" cy="1065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7302" b="1" u="sng">
                <a:solidFill>
                  <a:srgbClr val="2A5E49"/>
                </a:solidFill>
                <a:latin typeface="Cosmic Octo Heavy"/>
                <a:ea typeface="Cosmic Octo Heavy"/>
                <a:cs typeface="Cosmic Octo Heavy"/>
                <a:sym typeface="Cosmic Octo Heavy"/>
                <a:hlinkClick r:id="rId10" tooltip="https://calkids.org"/>
              </a:rPr>
              <a:t>Calkids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25203" y="334761"/>
            <a:ext cx="2418569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4"/>
              </a:lnSpc>
              <a:spcBef>
                <a:spcPct val="0"/>
              </a:spcBef>
            </a:pPr>
            <a:r>
              <a:rPr lang="en-US" sz="3099" b="1">
                <a:solidFill>
                  <a:srgbClr val="AF5937"/>
                </a:solidFill>
                <a:latin typeface="Cre CoolJazz Bold"/>
                <a:ea typeface="Cre CoolJazz Bold"/>
                <a:cs typeface="Cre CoolJazz Bold"/>
                <a:sym typeface="Cre CoolJazz Bold"/>
              </a:rPr>
              <a:t>Does this mean free money for college?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68663" y="2690898"/>
            <a:ext cx="2240608" cy="1755822"/>
          </a:xfrm>
          <a:custGeom>
            <a:avLst/>
            <a:gdLst/>
            <a:ahLst/>
            <a:cxnLst/>
            <a:rect l="l" t="t" r="r" b="b"/>
            <a:pathLst>
              <a:path w="2240608" h="1755822">
                <a:moveTo>
                  <a:pt x="0" y="0"/>
                </a:moveTo>
                <a:lnTo>
                  <a:pt x="2240608" y="0"/>
                </a:lnTo>
                <a:lnTo>
                  <a:pt x="2240608" y="1755821"/>
                </a:lnTo>
                <a:lnTo>
                  <a:pt x="0" y="1755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66801" y="2820522"/>
            <a:ext cx="1354398" cy="1496573"/>
          </a:xfrm>
          <a:custGeom>
            <a:avLst/>
            <a:gdLst/>
            <a:ahLst/>
            <a:cxnLst/>
            <a:rect l="l" t="t" r="r" b="b"/>
            <a:pathLst>
              <a:path w="1354398" h="1496573">
                <a:moveTo>
                  <a:pt x="0" y="0"/>
                </a:moveTo>
                <a:lnTo>
                  <a:pt x="1354398" y="0"/>
                </a:lnTo>
                <a:lnTo>
                  <a:pt x="1354398" y="1496573"/>
                </a:lnTo>
                <a:lnTo>
                  <a:pt x="0" y="149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79790" y="2755710"/>
            <a:ext cx="1638486" cy="1626197"/>
          </a:xfrm>
          <a:custGeom>
            <a:avLst/>
            <a:gdLst/>
            <a:ahLst/>
            <a:cxnLst/>
            <a:rect l="l" t="t" r="r" b="b"/>
            <a:pathLst>
              <a:path w="1638486" h="1626197">
                <a:moveTo>
                  <a:pt x="0" y="0"/>
                </a:moveTo>
                <a:lnTo>
                  <a:pt x="1638486" y="0"/>
                </a:lnTo>
                <a:lnTo>
                  <a:pt x="1638486" y="1626197"/>
                </a:lnTo>
                <a:lnTo>
                  <a:pt x="0" y="1626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98282" y="511564"/>
            <a:ext cx="14201418" cy="107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7302" b="1">
                <a:solidFill>
                  <a:srgbClr val="2A5E49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CSU direct admissions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0602" y="4935123"/>
            <a:ext cx="4516729" cy="48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6"/>
              </a:lnSpc>
            </a:pPr>
            <a:r>
              <a:rPr lang="en-US" sz="3266" b="1">
                <a:solidFill>
                  <a:srgbClr val="AF5937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Opportunities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66601" y="4935123"/>
            <a:ext cx="5554954" cy="48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6"/>
              </a:lnSpc>
            </a:pPr>
            <a:r>
              <a:rPr lang="en-US" sz="3266" b="1">
                <a:solidFill>
                  <a:srgbClr val="AF5937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Clarification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40668" y="4935123"/>
            <a:ext cx="4516729" cy="48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6"/>
              </a:lnSpc>
            </a:pPr>
            <a:r>
              <a:rPr lang="en-US" sz="3266" b="1">
                <a:solidFill>
                  <a:srgbClr val="AF5937"/>
                </a:solidFill>
                <a:latin typeface="Cosmic Octo Heavy"/>
                <a:ea typeface="Cosmic Octo Heavy"/>
                <a:cs typeface="Cosmic Octo Heavy"/>
                <a:sym typeface="Cosmic Octo Heavy"/>
              </a:rPr>
              <a:t>Resources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0595" y="5735955"/>
            <a:ext cx="4216744" cy="274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10 campus are providing direct admissions for students who are A-G and meet the minimum GPA requirements. This does not apply to impacted majors.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21836" y="5735955"/>
            <a:ext cx="4644328" cy="352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</a:rPr>
              <a:t>You must apply to be admitted. You may be eligible for 4 application fee waivers if you meet the income requirements and an additional fee waiver may be sent to all students who meet the A-G admission requirements.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90114" y="5735955"/>
            <a:ext cx="4216744" cy="274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700" u="sng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  <a:hlinkClick r:id="rId8" tooltip="https://www.calstate.edu/attend/impaction-at-the-csu/Documents/ImpactedProgramsMatrix.pdf"/>
              </a:rPr>
              <a:t>Impacted majors by location</a:t>
            </a:r>
          </a:p>
          <a:p>
            <a:pPr algn="ctr">
              <a:lnSpc>
                <a:spcPts val="3104"/>
              </a:lnSpc>
            </a:pPr>
            <a:endParaRPr lang="en-US" sz="2700" u="sng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  <a:hlinkClick r:id="rId8" tooltip="https://www.calstate.edu/attend/impaction-at-the-csu/Documents/ImpactedProgramsMatrix.pdf"/>
            </a:endParaRPr>
          </a:p>
          <a:p>
            <a:pPr algn="ctr">
              <a:lnSpc>
                <a:spcPts val="3104"/>
              </a:lnSpc>
            </a:pPr>
            <a:r>
              <a:rPr lang="en-US" sz="2700" u="sng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  <a:hlinkClick r:id="rId9" tooltip="https://www.calstate.edu/apply/paying-for-college/Pages/fee-waiver.aspx"/>
              </a:rPr>
              <a:t>CSU Fee Waiver</a:t>
            </a:r>
          </a:p>
          <a:p>
            <a:pPr algn="ctr">
              <a:lnSpc>
                <a:spcPts val="3104"/>
              </a:lnSpc>
            </a:pPr>
            <a:endParaRPr lang="en-US" sz="2700" u="sng">
              <a:solidFill>
                <a:srgbClr val="AF5937"/>
              </a:solidFill>
              <a:latin typeface="DM Sans"/>
              <a:ea typeface="DM Sans"/>
              <a:cs typeface="DM Sans"/>
              <a:sym typeface="DM Sans"/>
              <a:hlinkClick r:id="rId9" tooltip="https://www.calstate.edu/apply/paying-for-college/Pages/fee-waiver.aspx"/>
            </a:endParaRPr>
          </a:p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 u="sng">
                <a:solidFill>
                  <a:srgbClr val="AF5937"/>
                </a:solidFill>
                <a:latin typeface="DM Sans"/>
                <a:ea typeface="DM Sans"/>
                <a:cs typeface="DM Sans"/>
                <a:sym typeface="DM Sans"/>
                <a:hlinkClick r:id="rId10" tooltip="https://www.calstate.edu/apply/counselor-resources/Documents/First-time-Freshman-Supplemental-Admission-Factors-Summary.pdf"/>
              </a:rPr>
              <a:t>Supplemental Admission Factors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19595" y="627854"/>
            <a:ext cx="5010682" cy="9659146"/>
          </a:xfrm>
          <a:custGeom>
            <a:avLst/>
            <a:gdLst/>
            <a:ahLst/>
            <a:cxnLst/>
            <a:rect l="l" t="t" r="r" b="b"/>
            <a:pathLst>
              <a:path w="5010682" h="9659146">
                <a:moveTo>
                  <a:pt x="0" y="0"/>
                </a:moveTo>
                <a:lnTo>
                  <a:pt x="5010682" y="0"/>
                </a:lnTo>
                <a:lnTo>
                  <a:pt x="5010682" y="9659146"/>
                </a:lnTo>
                <a:lnTo>
                  <a:pt x="0" y="9659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517943"/>
            <a:ext cx="10478909" cy="22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7"/>
              </a:lnSpc>
            </a:pPr>
            <a:r>
              <a:rPr lang="en-US" sz="7606" b="1">
                <a:solidFill>
                  <a:srgbClr val="2A5E49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Postsecondary funding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719" y="3225276"/>
            <a:ext cx="702422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4"/>
              </a:lnSpc>
              <a:spcBef>
                <a:spcPct val="0"/>
              </a:spcBef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  <a:hlinkClick r:id="rId4" tooltip="https://studentaid.gov"/>
              </a:rPr>
              <a:t>Free application for federal aid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8589" y="4632724"/>
            <a:ext cx="702422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  <a:hlinkClick r:id="rId5" tooltip="https://mygrantinfo.csac.ca.gov"/>
              </a:rPr>
              <a:t>WebGrants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08689" y="5554471"/>
            <a:ext cx="702422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  <a:hlinkClick r:id="rId6" tooltip="https://calkids.org"/>
              </a:rPr>
              <a:t>Cal kids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1797" y="7513809"/>
            <a:ext cx="702422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 b="1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</a:rPr>
              <a:t>Loans (Subsidized and unsubsidized)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31888" y="8397729"/>
            <a:ext cx="702422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  <a:hlinkClick r:id="rId7" tooltip="https://www.msjc.edu/free/index.html"/>
              </a:rPr>
              <a:t>Promise program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05646" y="3929779"/>
            <a:ext cx="702422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  <a:hlinkClick r:id="rId8" tooltip="https://www.murrieta.k12.ca.us/Page/18080"/>
              </a:rPr>
              <a:t>Scholarships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56042" y="6257416"/>
            <a:ext cx="702422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  <a:spcBef>
                <a:spcPct val="0"/>
              </a:spcBef>
            </a:pPr>
            <a:r>
              <a:rPr lang="en-US" sz="2700" b="1" u="sng">
                <a:solidFill>
                  <a:srgbClr val="AF5937"/>
                </a:solidFill>
                <a:latin typeface="DM Sans Bold"/>
                <a:ea typeface="DM Sans Bold"/>
                <a:cs typeface="DM Sans Bold"/>
                <a:sym typeface="DM Sans Bold"/>
                <a:hlinkClick r:id="rId9" tooltip="https://www.va.gov"/>
              </a:rPr>
              <a:t>VA Benefits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Microsoft Office PowerPoint</Application>
  <PresentationFormat>Custom</PresentationFormat>
  <Paragraphs>98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DM Sans Bold</vt:lpstr>
      <vt:lpstr>Libre Baskerville Bold</vt:lpstr>
      <vt:lpstr>Cosmic Octo Bold</vt:lpstr>
      <vt:lpstr>DM Sans</vt:lpstr>
      <vt:lpstr>Glacial Indifference</vt:lpstr>
      <vt:lpstr>Cre CoolJazz Bold</vt:lpstr>
      <vt:lpstr>Canva Sans</vt:lpstr>
      <vt:lpstr>Libre Baskerville</vt:lpstr>
      <vt:lpstr>Cosmic Octo Heavy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Sophomore Presentation</dc:title>
  <dc:creator>Pesavento, Amanda</dc:creator>
  <cp:lastModifiedBy>Pesavento, Amanda</cp:lastModifiedBy>
  <cp:revision>1</cp:revision>
  <dcterms:created xsi:type="dcterms:W3CDTF">2006-08-16T00:00:00Z</dcterms:created>
  <dcterms:modified xsi:type="dcterms:W3CDTF">2025-02-24T20:03:01Z</dcterms:modified>
  <dc:identifier>DAGdCTa_9bI</dc:identifier>
</cp:coreProperties>
</file>